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328" r:id="rId3"/>
    <p:sldId id="266" r:id="rId4"/>
    <p:sldId id="287" r:id="rId5"/>
    <p:sldId id="288" r:id="rId6"/>
    <p:sldId id="289" r:id="rId7"/>
    <p:sldId id="290" r:id="rId8"/>
    <p:sldId id="316" r:id="rId9"/>
    <p:sldId id="291" r:id="rId10"/>
    <p:sldId id="317" r:id="rId11"/>
    <p:sldId id="315" r:id="rId12"/>
    <p:sldId id="304" r:id="rId13"/>
    <p:sldId id="327" r:id="rId14"/>
    <p:sldId id="292" r:id="rId15"/>
    <p:sldId id="293" r:id="rId16"/>
    <p:sldId id="294" r:id="rId17"/>
    <p:sldId id="295" r:id="rId18"/>
    <p:sldId id="298" r:id="rId19"/>
    <p:sldId id="297" r:id="rId20"/>
    <p:sldId id="300" r:id="rId21"/>
    <p:sldId id="296" r:id="rId22"/>
    <p:sldId id="299" r:id="rId23"/>
    <p:sldId id="302" r:id="rId24"/>
    <p:sldId id="320" r:id="rId25"/>
    <p:sldId id="303" r:id="rId26"/>
    <p:sldId id="321" r:id="rId27"/>
    <p:sldId id="308" r:id="rId28"/>
    <p:sldId id="309" r:id="rId29"/>
    <p:sldId id="323" r:id="rId30"/>
    <p:sldId id="305" r:id="rId31"/>
    <p:sldId id="318" r:id="rId32"/>
    <p:sldId id="306" r:id="rId33"/>
    <p:sldId id="319" r:id="rId34"/>
    <p:sldId id="322" r:id="rId35"/>
    <p:sldId id="314" r:id="rId36"/>
    <p:sldId id="310" r:id="rId37"/>
    <p:sldId id="311" r:id="rId38"/>
    <p:sldId id="312" r:id="rId39"/>
    <p:sldId id="326" r:id="rId40"/>
    <p:sldId id="324" r:id="rId41"/>
    <p:sldId id="26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49D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91579" autoAdjust="0"/>
  </p:normalViewPr>
  <p:slideViewPr>
    <p:cSldViewPr snapToGrid="0">
      <p:cViewPr varScale="1">
        <p:scale>
          <a:sx n="104" d="100"/>
          <a:sy n="104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83F1F-20B8-40A2-BF7D-E4494DBC0242}" type="datetimeFigureOut">
              <a:rPr lang="en-AU" smtClean="0"/>
              <a:t>14/02/2022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72C4F9-9E33-464E-8061-0147DBAA6E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064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2C4F9-9E33-464E-8061-0147DBAA6E6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0598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8613C4-6724-408D-87AF-B94F67FCFD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" y="2590"/>
            <a:ext cx="12190272" cy="6855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CD16F7-399D-415E-9531-642A5BE93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3E5F0B-E96F-4D61-8726-ABB6F7AA80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39360-EA3A-4B9A-BAA8-E02EE649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B0EBD4-1117-4E8E-AB1C-92EE151811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9" y="6003084"/>
            <a:ext cx="2045937" cy="6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18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7903-68B3-4683-96DB-B8498353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F12A66-4B0D-4F4B-896D-48C165340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A79ED-46EF-4043-A6B0-AFD36B1A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FAFC0-287F-4075-B167-56E0079C47B3}" type="datetimeFigureOut">
              <a:rPr lang="en-AU" smtClean="0"/>
              <a:t>14/02/2022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2330C-2D34-4A48-B35B-CC6C572B5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F0585-3A55-4C71-954A-929CBDEF9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0566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A139A0-AB44-4BD3-8820-517F232C84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312BF-716A-4B6F-880C-AE461F729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7BC79-E61B-49DD-839C-8FD865810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FAFC0-287F-4075-B167-56E0079C47B3}" type="datetimeFigureOut">
              <a:rPr lang="en-AU" smtClean="0"/>
              <a:t>14/02/2022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6278F-D5D3-40E6-8EAB-CB2838C4D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F889F-FAE0-40D4-AEF3-A4279273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6510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4CBEEA-6640-4E0C-9148-F2DA17DB0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66"/>
          <a:stretch/>
        </p:blipFill>
        <p:spPr>
          <a:xfrm>
            <a:off x="1728" y="6187979"/>
            <a:ext cx="12190272" cy="68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214E44-4ED1-4944-9E3A-EF74E1B2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165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000FF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E5C26-D1EC-47CF-B3F1-48675C642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661"/>
            <a:ext cx="10515600" cy="483130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B0C5E-13B0-49BE-BD66-2E267B7C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/>
              <a:t>Business Intelligence - </a:t>
            </a:r>
            <a:fld id="{5ABA51BB-B577-47A4-9080-ACE67158096C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AD4DBF-C5E0-40AE-9300-F88DA3201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4" y="6281598"/>
            <a:ext cx="1624455" cy="48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96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3B240-2C23-4E62-805D-824086CB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FBE61-0454-40B4-8B3D-99D32DDE8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9ABD0-4BDD-4C78-9BD9-E9D638F162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FAFC0-287F-4075-B167-56E0079C47B3}" type="datetimeFigureOut">
              <a:rPr lang="en-AU" smtClean="0"/>
              <a:t>14/02/2022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F462B-9F7E-4032-B75E-588B26A8A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A042E-E9A9-4A81-AF84-02A0B750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0155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85D92-E19B-4602-A795-D6353AA3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1DD4E-4464-4001-B832-68C9E3D04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FE157-C741-4205-83D7-D5C200B2A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C8241-F99F-459F-BC2B-ABE03A5834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FAFC0-287F-4075-B167-56E0079C47B3}" type="datetimeFigureOut">
              <a:rPr lang="en-AU" smtClean="0"/>
              <a:t>14/02/2022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627A1-3644-4842-B9CD-DA87CB5A0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D5679-9151-4A91-AF92-8637969A7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9521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64102-D77A-43AB-9A5E-FF246E1E5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8C4C0-7CAB-47EE-A5CD-CFA58FE32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D1710-8340-451E-BE96-5AA917E31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B97B02-AD0D-4D9C-ABE7-A8EDD4C7B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53C65D-8460-409C-9A8A-E24CF30321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C8A9EF-89FD-499C-9AC1-B0525588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FAFC0-287F-4075-B167-56E0079C47B3}" type="datetimeFigureOut">
              <a:rPr lang="en-AU" smtClean="0"/>
              <a:t>14/02/2022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9CCD0A-00EB-4CE8-BBF2-662219812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0A0B5E-248E-4265-BC3F-FF6FB13DB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448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8FDA8-370E-4028-B409-5E1909C4F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0F7074-E3F5-41F2-BE73-C0AFAA682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FAFC0-287F-4075-B167-56E0079C47B3}" type="datetimeFigureOut">
              <a:rPr lang="en-AU" smtClean="0"/>
              <a:t>14/02/2022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2C159-D26D-4DFC-8B3B-9DCDBE9F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C5E5C-444D-49D1-B8AA-26E9A8906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9775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78C7B2-B703-4D64-98C6-DB0E60D32D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FAFC0-287F-4075-B167-56E0079C47B3}" type="datetimeFigureOut">
              <a:rPr lang="en-AU" smtClean="0"/>
              <a:t>14/02/2022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C8A9D0-1878-4B9A-B0F8-43270750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38D27-60FE-43CD-AE56-94B01096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2160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2C73-9145-4BA0-97B1-6C8498D59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E4AC0-40A7-41D7-B59D-41A903801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C56D0-68FF-4429-91A0-C37F08B95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CC295-733A-4B93-AE0D-E994C9D81C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FAFC0-287F-4075-B167-56E0079C47B3}" type="datetimeFigureOut">
              <a:rPr lang="en-AU" smtClean="0"/>
              <a:t>14/02/2022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3A79D-3C34-4A4D-9665-9E830A12B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58F0E-677A-4D42-AADF-BF97A16A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6534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B0A4-9620-4F34-88A0-DFEAD68DC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F8C372-4E5F-4654-9B90-60F8167E64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35980-0416-4322-AFB2-86EB18F0E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68C0F-1562-4368-B75C-8BE0583DA4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6FAFC0-287F-4075-B167-56E0079C47B3}" type="datetimeFigureOut">
              <a:rPr lang="en-AU" smtClean="0"/>
              <a:t>14/02/2022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3C9E4-C3E9-4236-8456-B518BE12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75D437-9EF8-4874-B3BB-2671957C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51BB-B577-47A4-9080-ACE6715809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842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628A08-1FF6-4648-9702-CF339B0CB2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66"/>
          <a:stretch/>
        </p:blipFill>
        <p:spPr>
          <a:xfrm>
            <a:off x="1728" y="6176962"/>
            <a:ext cx="12190272" cy="681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DFD653-F3B5-4578-BD19-EC543C93AE1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4" y="6281598"/>
            <a:ext cx="1624455" cy="48286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4B7D12-CBBD-4EB5-8793-10F07B438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1ED5F-0D18-43BC-B4E6-5CFFC2D0A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9BD06-5259-47AB-8A49-1C745E494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dirty="0"/>
              <a:t>Business Intelligence - </a:t>
            </a:r>
            <a:fld id="{5ABA51BB-B577-47A4-9080-ACE67158096C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4706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hbr.org/2003/12/the-one-number-you-need-to-gr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survicate.com/customer-success/cs-metrics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459C2-5DEA-49DD-8E92-7489D3C9D4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Descriptive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003E71-7929-468C-ACD4-C9644BF5D2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b="1" spc="3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Introduction.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376973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5DDBC-683E-4175-BFEC-3226CB0EB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communities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1B3A36-945B-48BF-9DFE-295D53B6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349" y="32899"/>
            <a:ext cx="3998026" cy="6109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D3B788-9301-43D3-A997-5FCC69387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" y="1177290"/>
            <a:ext cx="7929675" cy="3299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1CB641-BC7F-46BF-A997-BC1CA8D40587}"/>
              </a:ext>
            </a:extLst>
          </p:cNvPr>
          <p:cNvSpPr txBox="1"/>
          <p:nvPr/>
        </p:nvSpPr>
        <p:spPr>
          <a:xfrm>
            <a:off x="831637" y="4649525"/>
            <a:ext cx="7320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>
                <a:latin typeface="Arial Nova Cond" panose="020B0604020202020204" pitchFamily="34" charset="0"/>
              </a:rPr>
              <a:t>Working with C Space, IKEA: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rial Nova Cond" panose="020B0604020202020204" pitchFamily="34" charset="0"/>
              </a:rPr>
              <a:t>Ran online communities in seven core, globally representative countries (USA, China, India, Denmark, Germany, Japan and Russia)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rial Nova Cond" panose="020B0604020202020204" pitchFamily="34" charset="0"/>
              </a:rPr>
              <a:t>Surveyed more than 21,000 people across 22 countries to robustly validate insights and hypotheses</a:t>
            </a:r>
            <a:endParaRPr lang="en-US" sz="1600" dirty="0">
              <a:latin typeface="Arial Nova Con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599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1B8EDB-E3D4-4AE4-B4BA-3DBBE18552D4}"/>
              </a:ext>
            </a:extLst>
          </p:cNvPr>
          <p:cNvSpPr txBox="1">
            <a:spLocks/>
          </p:cNvSpPr>
          <p:nvPr/>
        </p:nvSpPr>
        <p:spPr>
          <a:xfrm>
            <a:off x="8099385" y="1350908"/>
            <a:ext cx="3502306" cy="483130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1" dirty="0"/>
              <a:t>Causal Research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Experiments</a:t>
            </a:r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87431-F22D-4B77-9DE2-74004E6656C8}"/>
              </a:ext>
            </a:extLst>
          </p:cNvPr>
          <p:cNvSpPr/>
          <p:nvPr/>
        </p:nvSpPr>
        <p:spPr>
          <a:xfrm>
            <a:off x="7967241" y="1013349"/>
            <a:ext cx="4224759" cy="483130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58FEF0-26D5-4F8D-964D-36436326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889" y="3147945"/>
            <a:ext cx="3162672" cy="2770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96F7BD-5DFE-4407-B3CD-A0D046B4B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F6C35-FF04-4775-A478-3A68604BC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0919" y="1350908"/>
            <a:ext cx="3502306" cy="4831302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b="1" dirty="0"/>
              <a:t>Descriptive Research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/>
              <a:t>Surveys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/>
              <a:t>Self-reporting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/>
              <a:t>Panel data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/>
              <a:t>Scanner data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/>
              <a:t>Mobile, Web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CC3A90-9C6B-4C28-AAF3-D694D5928542}"/>
              </a:ext>
            </a:extLst>
          </p:cNvPr>
          <p:cNvSpPr txBox="1">
            <a:spLocks/>
          </p:cNvSpPr>
          <p:nvPr/>
        </p:nvSpPr>
        <p:spPr>
          <a:xfrm>
            <a:off x="838200" y="1350908"/>
            <a:ext cx="3502306" cy="483130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1" dirty="0"/>
              <a:t>Exploratory Research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Focus groups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Online communities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2C5437-A12A-480B-8A25-731C7D3ABB06}"/>
              </a:ext>
            </a:extLst>
          </p:cNvPr>
          <p:cNvCxnSpPr>
            <a:cxnSpLocks/>
          </p:cNvCxnSpPr>
          <p:nvPr/>
        </p:nvCxnSpPr>
        <p:spPr>
          <a:xfrm>
            <a:off x="0" y="2129745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AACE800-A6AF-4CAA-BE8C-FE642B24DEC1}"/>
              </a:ext>
            </a:extLst>
          </p:cNvPr>
          <p:cNvSpPr/>
          <p:nvPr/>
        </p:nvSpPr>
        <p:spPr>
          <a:xfrm>
            <a:off x="0" y="1177290"/>
            <a:ext cx="4224759" cy="483130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42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1850A-C1B8-4A5A-870A-A8EF5D24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9485B-A576-4A9E-ABEE-1FD523B37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Face-to-face</a:t>
            </a:r>
          </a:p>
          <a:p>
            <a:r>
              <a:rPr lang="en-US" dirty="0"/>
              <a:t>Mailout</a:t>
            </a:r>
          </a:p>
          <a:p>
            <a:r>
              <a:rPr lang="en-US" dirty="0"/>
              <a:t>Online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1F50B-591D-41B1-A657-E73706FFC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5125"/>
            <a:ext cx="5843410" cy="55123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26A08-8C4C-40BB-874D-8DAE18061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5" y="3227832"/>
            <a:ext cx="6085080" cy="23597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87103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900C3C-9F29-4376-9152-9B2F4DCB2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284" y="372447"/>
            <a:ext cx="11194551" cy="5431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2313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468F1-F4E7-465B-B5A1-1EB21470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7DF909-B73D-4B5B-A473-8CC2755F9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0883"/>
            <a:ext cx="10515600" cy="348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A1F301-41E9-4057-9D68-4685E3784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641" y="4594883"/>
            <a:ext cx="1980952" cy="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39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468F1-F4E7-465B-B5A1-1EB21470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A7547D-D87E-43F5-8B85-D47C2E822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8754"/>
            <a:ext cx="10515600" cy="3845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55B26C-4EE4-4748-8C99-A56398126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641" y="4803233"/>
            <a:ext cx="1980952" cy="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64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468F1-F4E7-465B-B5A1-1EB21470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DB0ACA-CB7C-4322-BABD-FE3724D14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9983"/>
            <a:ext cx="10515600" cy="3763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A36CD8-F1AC-44B6-B9BF-125A7BB0F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641" y="4791658"/>
            <a:ext cx="1980952" cy="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79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468F1-F4E7-465B-B5A1-1EB21470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8AF76C4-9F3F-4ADD-983D-56FC38D10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08451"/>
            <a:ext cx="10515600" cy="41062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70E399-DA2F-4091-BB52-30950BC1B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641" y="4999995"/>
            <a:ext cx="1980952" cy="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41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325DF9-A236-422F-A5B2-CE364C1D5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11" y="160802"/>
            <a:ext cx="10506177" cy="5811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F9B11D-E86A-4C76-B25F-60717B6A8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366" y="5208344"/>
            <a:ext cx="1980952" cy="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0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468F1-F4E7-465B-B5A1-1EB21470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429CE24-8308-4045-ACB7-7149EC248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7943"/>
            <a:ext cx="10515600" cy="3727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07775A-BDA5-4A94-BAB0-BA2CC1707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365" y="4837954"/>
            <a:ext cx="1980952" cy="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96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bs.twimg.com/media/BdoZ6NjIcAAGv3w.png">
            <a:extLst>
              <a:ext uri="{FF2B5EF4-FFF2-40B4-BE49-F238E27FC236}">
                <a16:creationId xmlns:a16="http://schemas.microsoft.com/office/drawing/2014/main" id="{EC88297B-908E-48E9-9142-3215CEC173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" r="969"/>
          <a:stretch/>
        </p:blipFill>
        <p:spPr bwMode="auto">
          <a:xfrm>
            <a:off x="2286000" y="177293"/>
            <a:ext cx="7589520" cy="5774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982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2F30A4-6191-4E2B-BEFD-E28A6DFAC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28" y="211651"/>
            <a:ext cx="11057143" cy="5647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28D56E-734C-497C-91B0-78019E231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311" y="5081015"/>
            <a:ext cx="1980952" cy="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57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468F1-F4E7-465B-B5A1-1EB21470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6BEE6C-917C-47DA-9AE8-A7A03851F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6073"/>
            <a:ext cx="10515600" cy="2971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F4E283-5399-4B82-B13D-0B78A9F78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366" y="4398114"/>
            <a:ext cx="1980952" cy="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39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468F1-F4E7-465B-B5A1-1EB21470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Surveys – Net Promoter Score (NPS)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D782112-A139-447F-8BAE-5E240E502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35363"/>
            <a:ext cx="10515600" cy="2950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51D1C3-60F0-482F-9D6F-38F39E76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941" y="3493433"/>
            <a:ext cx="1980952" cy="561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A3BBF-F3AE-4F83-9EB6-3E180EF9E19E}"/>
              </a:ext>
            </a:extLst>
          </p:cNvPr>
          <p:cNvSpPr txBox="1"/>
          <p:nvPr/>
        </p:nvSpPr>
        <p:spPr>
          <a:xfrm>
            <a:off x="969264" y="4654296"/>
            <a:ext cx="7260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Promoters (9-10); Passives (7-8); Detractors (0-6)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768C9D-5A8A-4AEB-9934-F816930353A9}"/>
                  </a:ext>
                </a:extLst>
              </p:cNvPr>
              <p:cNvSpPr txBox="1"/>
              <p:nvPr/>
            </p:nvSpPr>
            <p:spPr>
              <a:xfrm>
                <a:off x="969264" y="5292386"/>
                <a:ext cx="100347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𝑁𝑃𝑆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𝑃𝑒𝑟𝑐𝑒𝑛𝑡𝑎𝑔𝑒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𝑃𝑟𝑜𝑚𝑜𝑡𝑒𝑟𝑠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𝑃𝑒𝑟𝑐𝑒𝑛𝑡𝑎𝑔𝑒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𝐷𝑒𝑡𝑟𝑎𝑐𝑡𝑜𝑟𝑠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768C9D-5A8A-4AEB-9934-F81693035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264" y="5292386"/>
                <a:ext cx="1003479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0309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5316C-519C-4D04-8978-275B4F4A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Promoter Score (NPS)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13990-0BCC-4926-9808-AF9D405B0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The One Number You Need to Grow</a:t>
            </a:r>
          </a:p>
          <a:p>
            <a:pPr marL="0" indent="0">
              <a:buNone/>
            </a:pPr>
            <a:r>
              <a:rPr lang="en-US" sz="2400" dirty="0"/>
              <a:t>by Frederick F. Reichheld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https://hbr.org/2003/12/the-one-number-you-need-to-grow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3F85C-E686-40E2-B471-853833B22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600" r="5590" b="52400"/>
          <a:stretch/>
        </p:blipFill>
        <p:spPr>
          <a:xfrm>
            <a:off x="582291" y="2802827"/>
            <a:ext cx="4532259" cy="2880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3F26A9-64E5-4850-BFD6-EE9299985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" t="74996" r="8510" b="-996"/>
          <a:stretch/>
        </p:blipFill>
        <p:spPr>
          <a:xfrm>
            <a:off x="4890586" y="2871407"/>
            <a:ext cx="4363154" cy="2880360"/>
          </a:xfrm>
          <a:prstGeom prst="rect">
            <a:avLst/>
          </a:prstGeom>
        </p:spPr>
      </p:pic>
      <p:pic>
        <p:nvPicPr>
          <p:cNvPr id="2050" name="Picture 2" descr="Image result for Fred Reichheld, The Ultimate Question 2.0">
            <a:extLst>
              <a:ext uri="{FF2B5EF4-FFF2-40B4-BE49-F238E27FC236}">
                <a16:creationId xmlns:a16="http://schemas.microsoft.com/office/drawing/2014/main" id="{A7BA93D5-058C-4C7B-8659-74C9DFFA8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444" y="217170"/>
            <a:ext cx="2716518" cy="381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D3331C-6AE5-4507-BD80-3949915BA9D4}"/>
              </a:ext>
            </a:extLst>
          </p:cNvPr>
          <p:cNvSpPr txBox="1"/>
          <p:nvPr/>
        </p:nvSpPr>
        <p:spPr>
          <a:xfrm>
            <a:off x="838200" y="5683187"/>
            <a:ext cx="110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American Customer Satisfaction Index (ACSI); </a:t>
            </a:r>
          </a:p>
        </p:txBody>
      </p:sp>
    </p:spTree>
    <p:extLst>
      <p:ext uri="{BB962C8B-B14F-4D97-AF65-F5344CB8AC3E}">
        <p14:creationId xmlns:p14="http://schemas.microsoft.com/office/powerpoint/2010/main" val="15895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9A654-9685-492E-B1AB-C2FF8D3E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Promoter Score (NPS)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A24E7-D2FD-449B-AE31-A3F6EFD8C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questions to consider while evaluating NPS:</a:t>
            </a:r>
          </a:p>
          <a:p>
            <a:r>
              <a:rPr lang="en-US" dirty="0"/>
              <a:t>Is customer satisfaction is correlated to profitability?</a:t>
            </a:r>
            <a:br>
              <a:rPr lang="en-US" dirty="0"/>
            </a:br>
            <a:r>
              <a:rPr lang="en-US" sz="2000" dirty="0"/>
              <a:t>E.g. </a:t>
            </a:r>
            <a:r>
              <a:rPr lang="en-US" sz="2000" dirty="0" err="1"/>
              <a:t>WaterSA</a:t>
            </a:r>
            <a:r>
              <a:rPr lang="en-US" sz="2000" dirty="0"/>
              <a:t> and Ambulances Australia</a:t>
            </a:r>
          </a:p>
          <a:p>
            <a:r>
              <a:rPr lang="en-US" dirty="0"/>
              <a:t>Profitability is potentially unlimited [linear], </a:t>
            </a:r>
            <a:br>
              <a:rPr lang="en-US" dirty="0"/>
            </a:br>
            <a:r>
              <a:rPr lang="en-US" dirty="0"/>
              <a:t>while satisfaction can not be lower than 0 and higher than 100 percent [s-curve, logistic curve]. </a:t>
            </a:r>
          </a:p>
        </p:txBody>
      </p:sp>
    </p:spTree>
    <p:extLst>
      <p:ext uri="{BB962C8B-B14F-4D97-AF65-F5344CB8AC3E}">
        <p14:creationId xmlns:p14="http://schemas.microsoft.com/office/powerpoint/2010/main" val="554375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5316C-519C-4D04-8978-275B4F4A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Promoter Score (NPS)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13990-0BCC-4926-9808-AF9D405B0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American Customer Satisfaction Index (ACSI)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On a scale 1 to 10: Overall satisfaction, Expectancy disconfirmation, Comparison to an ideal</a:t>
            </a:r>
          </a:p>
          <a:p>
            <a:pPr>
              <a:lnSpc>
                <a:spcPct val="110000"/>
              </a:lnSpc>
            </a:pPr>
            <a:r>
              <a:rPr lang="en-US" b="1" dirty="0"/>
              <a:t>Net Value Score (NVS)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How would you rate COMPANY X on the total value the company offers, compared to the total value offered by other suppliers of similar products/services?</a:t>
            </a:r>
          </a:p>
          <a:p>
            <a:pPr>
              <a:lnSpc>
                <a:spcPct val="110000"/>
              </a:lnSpc>
            </a:pPr>
            <a:r>
              <a:rPr lang="en-US" b="1" dirty="0"/>
              <a:t>Customer Satisfaction Score (CSAT)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Were you satisfied with our service today? (YES / NO)</a:t>
            </a:r>
          </a:p>
          <a:p>
            <a:pPr>
              <a:lnSpc>
                <a:spcPct val="110000"/>
              </a:lnSpc>
            </a:pPr>
            <a:r>
              <a:rPr lang="en-US" dirty="0"/>
              <a:t>9 Mysterious Customer Success Metrics to boost business growth</a:t>
            </a:r>
            <a:br>
              <a:rPr lang="en-US" dirty="0"/>
            </a:br>
            <a:r>
              <a:rPr lang="en-US" dirty="0">
                <a:hlinkClick r:id="rId2"/>
              </a:rPr>
              <a:t>https://survicate.com/customer-success/cs-metrics/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5144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C193A7-20A4-41E0-9C29-F41F462EA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41"/>
          <a:stretch/>
        </p:blipFill>
        <p:spPr>
          <a:xfrm>
            <a:off x="6458712" y="2827767"/>
            <a:ext cx="5733288" cy="2959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FDFB27-E545-4656-8C27-8F12C922FA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2"/>
          <a:stretch/>
        </p:blipFill>
        <p:spPr>
          <a:xfrm>
            <a:off x="6477000" y="45028"/>
            <a:ext cx="5715000" cy="29761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ADA882-FD19-413F-BBBB-B94565817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2476-E8A6-4203-9130-87FB1E90F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661"/>
            <a:ext cx="5526024" cy="4831302"/>
          </a:xfrm>
        </p:spPr>
        <p:txBody>
          <a:bodyPr/>
          <a:lstStyle/>
          <a:p>
            <a:r>
              <a:rPr lang="en-US" dirty="0"/>
              <a:t>Do we ask right questions?</a:t>
            </a:r>
          </a:p>
          <a:p>
            <a:r>
              <a:rPr lang="en-US" dirty="0"/>
              <a:t>Do we collect right data?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Two important characteristics:</a:t>
            </a:r>
          </a:p>
          <a:p>
            <a:r>
              <a:rPr lang="en-US" b="1" dirty="0"/>
              <a:t>Predictive validity </a:t>
            </a:r>
            <a:r>
              <a:rPr lang="en-US" dirty="0"/>
              <a:t>– data make good predictions for variables of interest</a:t>
            </a:r>
          </a:p>
          <a:p>
            <a:r>
              <a:rPr lang="en-US" b="1" dirty="0"/>
              <a:t>Test-retest reliability </a:t>
            </a:r>
            <a:r>
              <a:rPr lang="en-US" dirty="0"/>
              <a:t>– if we are to re-measure, do we get the same result?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1CA732-E5FA-4B84-B926-9D67FE0054FC}"/>
              </a:ext>
            </a:extLst>
          </p:cNvPr>
          <p:cNvSpPr txBox="1"/>
          <p:nvPr/>
        </p:nvSpPr>
        <p:spPr>
          <a:xfrm>
            <a:off x="6894576" y="5539776"/>
            <a:ext cx="509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https://www.researchnow.com/blog/10-best-practices-survey-screening/?lang=gb</a:t>
            </a:r>
          </a:p>
        </p:txBody>
      </p:sp>
    </p:spTree>
    <p:extLst>
      <p:ext uri="{BB962C8B-B14F-4D97-AF65-F5344CB8AC3E}">
        <p14:creationId xmlns:p14="http://schemas.microsoft.com/office/powerpoint/2010/main" val="2098774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C193A7-20A4-41E0-9C29-F41F462EAD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5"/>
          <a:stretch/>
        </p:blipFill>
        <p:spPr>
          <a:xfrm>
            <a:off x="6531863" y="2779813"/>
            <a:ext cx="5660137" cy="2959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FDFB27-E545-4656-8C27-8F12C922FA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1"/>
          <a:stretch/>
        </p:blipFill>
        <p:spPr>
          <a:xfrm>
            <a:off x="6458712" y="109728"/>
            <a:ext cx="5733288" cy="2959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ADA882-FD19-413F-BBBB-B94565817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2476-E8A6-4203-9130-87FB1E90F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 of Data Collection</a:t>
            </a:r>
          </a:p>
          <a:p>
            <a:r>
              <a:rPr lang="en-US" dirty="0"/>
              <a:t>Impact of Survey Fatigue</a:t>
            </a:r>
          </a:p>
          <a:p>
            <a:r>
              <a:rPr lang="en-US" dirty="0"/>
              <a:t>The Effect of Survey Question Wording</a:t>
            </a:r>
          </a:p>
          <a:p>
            <a:r>
              <a:rPr lang="en-US" dirty="0"/>
              <a:t>How You Order Your Questions</a:t>
            </a:r>
          </a:p>
          <a:p>
            <a:r>
              <a:rPr lang="en-US" dirty="0"/>
              <a:t>Different Survey Question Formats</a:t>
            </a:r>
          </a:p>
          <a:p>
            <a:r>
              <a:rPr lang="en-US" dirty="0"/>
              <a:t>Accuracy of the Answers You Receive</a:t>
            </a:r>
          </a:p>
          <a:p>
            <a:r>
              <a:rPr lang="en-US" dirty="0"/>
              <a:t>Bias in Self-Reported Behavior</a:t>
            </a:r>
          </a:p>
          <a:p>
            <a:r>
              <a:rPr lang="en-US" dirty="0"/>
              <a:t>Survey Analysis Plan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1CA732-E5FA-4B84-B926-9D67FE0054FC}"/>
              </a:ext>
            </a:extLst>
          </p:cNvPr>
          <p:cNvSpPr txBox="1"/>
          <p:nvPr/>
        </p:nvSpPr>
        <p:spPr>
          <a:xfrm>
            <a:off x="6894576" y="5539776"/>
            <a:ext cx="509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https://www.researchnow.com/blog/10-best-practices-survey-screening/?lang=gb</a:t>
            </a:r>
          </a:p>
        </p:txBody>
      </p:sp>
    </p:spTree>
    <p:extLst>
      <p:ext uri="{BB962C8B-B14F-4D97-AF65-F5344CB8AC3E}">
        <p14:creationId xmlns:p14="http://schemas.microsoft.com/office/powerpoint/2010/main" val="537327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8193-F8F0-4A59-9931-8230371F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15584-5EF3-47D1-B645-1D41E5103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Simple Random Sample </a:t>
                </a:r>
                <a:br>
                  <a:rPr lang="en-US" dirty="0"/>
                </a:br>
                <a:r>
                  <a:rPr lang="en-US" sz="2000" dirty="0"/>
                  <a:t>each member of population has an equal chance</a:t>
                </a:r>
                <a:endParaRPr lang="en-US" dirty="0"/>
              </a:p>
              <a:p>
                <a:r>
                  <a:rPr lang="en-US" dirty="0"/>
                  <a:t>Stratified Random Sample </a:t>
                </a:r>
                <a:br>
                  <a:rPr lang="en-US" dirty="0"/>
                </a:br>
                <a:r>
                  <a:rPr lang="en-US" sz="2000" dirty="0"/>
                  <a:t>split population in groups (</a:t>
                </a:r>
                <a:r>
                  <a:rPr lang="en-US" sz="2000" dirty="0" err="1"/>
                  <a:t>eg</a:t>
                </a:r>
                <a:r>
                  <a:rPr lang="en-US" sz="2000" dirty="0"/>
                  <a:t> sex), then SRS from groups</a:t>
                </a:r>
              </a:p>
              <a:p>
                <a:r>
                  <a:rPr lang="en-US" dirty="0"/>
                  <a:t>Cluster Sample</a:t>
                </a:r>
                <a:br>
                  <a:rPr lang="en-US" dirty="0"/>
                </a:br>
                <a:r>
                  <a:rPr lang="en-US" sz="2000" dirty="0"/>
                  <a:t>organize population in clusters, then choose clusters and SRS from them</a:t>
                </a:r>
              </a:p>
              <a:p>
                <a:r>
                  <a:rPr lang="en-US" dirty="0"/>
                  <a:t>Voluntary-Response Sample</a:t>
                </a:r>
                <a:br>
                  <a:rPr lang="en-US" dirty="0"/>
                </a:br>
                <a:r>
                  <a:rPr lang="en-US" sz="2000" dirty="0"/>
                  <a:t>members of population who have chosen to respond</a:t>
                </a:r>
              </a:p>
              <a:p>
                <a:r>
                  <a:rPr lang="en-US" dirty="0"/>
                  <a:t>Convenience Sample</a:t>
                </a:r>
                <a:br>
                  <a:rPr lang="en-US" dirty="0"/>
                </a:br>
                <a:r>
                  <a:rPr lang="en-US" sz="2000" dirty="0"/>
                  <a:t>members of population from which data are easy to collect</a:t>
                </a:r>
              </a:p>
              <a:p>
                <a:r>
                  <a:rPr lang="en-US" dirty="0"/>
                  <a:t>Systematic Sample</a:t>
                </a:r>
                <a:br>
                  <a:rPr lang="en-US" dirty="0"/>
                </a:br>
                <a:r>
                  <a:rPr lang="en-US" sz="2000" dirty="0"/>
                  <a:t>every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/>
                  <a:t> member of the population is selected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15584-5EF3-47D1-B645-1D41E5103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cdn-images-1.medium.com/max/800/1*WyCRRXiHvPN3k2ZgjXoK_g.png">
            <a:extLst>
              <a:ext uri="{FF2B5EF4-FFF2-40B4-BE49-F238E27FC236}">
                <a16:creationId xmlns:a16="http://schemas.microsoft.com/office/drawing/2014/main" id="{A709FA8E-E179-4B9E-AB6E-A2BC6CA19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50"/>
          <a:stretch/>
        </p:blipFill>
        <p:spPr bwMode="auto">
          <a:xfrm>
            <a:off x="9098280" y="3736726"/>
            <a:ext cx="1798320" cy="236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cdn-images-1.medium.com/max/800/1*WyCRRXiHvPN3k2ZgjXoK_g.png">
            <a:extLst>
              <a:ext uri="{FF2B5EF4-FFF2-40B4-BE49-F238E27FC236}">
                <a16:creationId xmlns:a16="http://schemas.microsoft.com/office/drawing/2014/main" id="{370C207B-5D79-4D18-BC12-AEDCE91755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" r="58520"/>
          <a:stretch/>
        </p:blipFill>
        <p:spPr bwMode="auto">
          <a:xfrm>
            <a:off x="8503920" y="365125"/>
            <a:ext cx="3057144" cy="236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cdn-images-1.medium.com/max/800/1*WyCRRXiHvPN3k2ZgjXoK_g.png">
            <a:extLst>
              <a:ext uri="{FF2B5EF4-FFF2-40B4-BE49-F238E27FC236}">
                <a16:creationId xmlns:a16="http://schemas.microsoft.com/office/drawing/2014/main" id="{5565E8F9-AA0E-48D7-ADE0-96BCF6C078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5" t="12298" r="26125" b="35745"/>
          <a:stretch/>
        </p:blipFill>
        <p:spPr bwMode="auto">
          <a:xfrm rot="5400000">
            <a:off x="10443210" y="2835725"/>
            <a:ext cx="2063496" cy="122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064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6063-9E55-4110-8CE5-40D7DC8A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1D1698-08CC-4089-8CF9-B59A4EF525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2945"/>
                <a:ext cx="10515600" cy="512401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𝑐𝑟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𝑐𝑟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𝑐𝑟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⇒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𝑐𝑟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Margin of error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𝐶𝐼</m:t>
                        </m:r>
                      </m:e>
                      <m:sup>
                        <m:r>
                          <a:rPr lang="en-AU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AU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𝐶𝐼</m:t>
                        </m:r>
                      </m:e>
                      <m:sup>
                        <m:r>
                          <a:rPr lang="en-AU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A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)/2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1D1698-08CC-4089-8CF9-B59A4EF525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2945"/>
                <a:ext cx="10515600" cy="5124018"/>
              </a:xfr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436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33EEA-486E-435A-BA5E-4E78D986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Analytics -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5CB06-AF7A-4A57-9DA7-191224AB0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14127"/>
            <a:ext cx="10515600" cy="1662836"/>
          </a:xfrm>
        </p:spPr>
        <p:txBody>
          <a:bodyPr numCol="2">
            <a:normAutofit/>
          </a:bodyPr>
          <a:lstStyle/>
          <a:p>
            <a:r>
              <a:rPr lang="en-US" dirty="0"/>
              <a:t>Business Intelligence</a:t>
            </a:r>
          </a:p>
          <a:p>
            <a:r>
              <a:rPr lang="en-US" dirty="0"/>
              <a:t>Predictive analytics</a:t>
            </a:r>
          </a:p>
          <a:p>
            <a:r>
              <a:rPr lang="en-US" dirty="0"/>
              <a:t>Unsupervised methods</a:t>
            </a:r>
          </a:p>
          <a:p>
            <a:r>
              <a:rPr lang="en-US" dirty="0"/>
              <a:t>Time series analysis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Probability theory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44860C-5EB2-4ED8-9FA5-93E3813EFC7E}"/>
              </a:ext>
            </a:extLst>
          </p:cNvPr>
          <p:cNvCxnSpPr>
            <a:cxnSpLocks/>
          </p:cNvCxnSpPr>
          <p:nvPr/>
        </p:nvCxnSpPr>
        <p:spPr>
          <a:xfrm>
            <a:off x="0" y="4409954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6300C5-56AB-4B7E-926C-E2D2E28FBC03}"/>
              </a:ext>
            </a:extLst>
          </p:cNvPr>
          <p:cNvSpPr txBox="1">
            <a:spLocks/>
          </p:cNvSpPr>
          <p:nvPr/>
        </p:nvSpPr>
        <p:spPr>
          <a:xfrm>
            <a:off x="838200" y="1390890"/>
            <a:ext cx="10515600" cy="2301433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Who are our customers? </a:t>
            </a:r>
          </a:p>
          <a:p>
            <a:r>
              <a:rPr lang="en-US" dirty="0"/>
              <a:t>What do they need? </a:t>
            </a:r>
          </a:p>
          <a:p>
            <a:r>
              <a:rPr lang="en-US" dirty="0"/>
              <a:t>What do they want?</a:t>
            </a:r>
          </a:p>
          <a:p>
            <a:r>
              <a:rPr lang="en-US" dirty="0"/>
              <a:t>What should we do?</a:t>
            </a:r>
          </a:p>
        </p:txBody>
      </p:sp>
      <p:pic>
        <p:nvPicPr>
          <p:cNvPr id="3074" name="Picture 2" descr="Image result for Customer Analytics">
            <a:extLst>
              <a:ext uri="{FF2B5EF4-FFF2-40B4-BE49-F238E27FC236}">
                <a16:creationId xmlns:a16="http://schemas.microsoft.com/office/drawing/2014/main" id="{8642C093-EBAA-41C7-99D4-0BF35A9DD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81462"/>
            <a:ext cx="5276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662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01075-BB99-453F-A0A8-4E3E4D3E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Self-reporting, panel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8A7D0-4BFD-4F71-B7AA-95E2F5907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68" y="1268730"/>
            <a:ext cx="4925422" cy="46245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1628C2-FE5B-4AD6-8747-DEDFB662D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13" y="1254221"/>
            <a:ext cx="4940875" cy="46390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73690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01075-BB99-453F-A0A8-4E3E4D3E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Self-reporting, panel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30E33-21D3-4229-AA30-A4A4754D2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661"/>
            <a:ext cx="6120382" cy="4831302"/>
          </a:xfrm>
        </p:spPr>
        <p:txBody>
          <a:bodyPr/>
          <a:lstStyle/>
          <a:p>
            <a:r>
              <a:rPr lang="en-US" dirty="0"/>
              <a:t>Panel of customers representing </a:t>
            </a:r>
            <a:br>
              <a:rPr lang="en-US" dirty="0"/>
            </a:br>
            <a:r>
              <a:rPr lang="en-US" dirty="0"/>
              <a:t>different demographic groups</a:t>
            </a:r>
          </a:p>
          <a:p>
            <a:r>
              <a:rPr lang="en-US" dirty="0"/>
              <a:t>Report all purchases</a:t>
            </a:r>
          </a:p>
          <a:p>
            <a:r>
              <a:rPr lang="en-US" dirty="0"/>
              <a:t>Purchase trigged surveys</a:t>
            </a:r>
          </a:p>
          <a:p>
            <a:r>
              <a:rPr lang="en-US" dirty="0"/>
              <a:t>Mobile surveys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BDEDB9-FA57-4BB7-93BC-B0D984AE1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62"/>
          <a:stretch/>
        </p:blipFill>
        <p:spPr>
          <a:xfrm>
            <a:off x="838200" y="4471416"/>
            <a:ext cx="5976834" cy="1443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12990F-8781-41AC-A369-7B0715F1CC83}"/>
              </a:ext>
            </a:extLst>
          </p:cNvPr>
          <p:cNvCxnSpPr/>
          <p:nvPr/>
        </p:nvCxnSpPr>
        <p:spPr>
          <a:xfrm>
            <a:off x="7172946" y="1444752"/>
            <a:ext cx="0" cy="454456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8B1641-A282-4D04-9B16-21C1995A720A}"/>
              </a:ext>
            </a:extLst>
          </p:cNvPr>
          <p:cNvSpPr txBox="1">
            <a:spLocks/>
          </p:cNvSpPr>
          <p:nvPr/>
        </p:nvSpPr>
        <p:spPr>
          <a:xfrm>
            <a:off x="7574280" y="1345661"/>
            <a:ext cx="4303491" cy="4831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Nielsen US Panel 2016</a:t>
            </a:r>
          </a:p>
          <a:p>
            <a:r>
              <a:rPr lang="en-US" dirty="0"/>
              <a:t>63,150 households</a:t>
            </a:r>
          </a:p>
          <a:p>
            <a:r>
              <a:rPr lang="en-US" dirty="0"/>
              <a:t>10,745,635 shopping trips</a:t>
            </a:r>
          </a:p>
          <a:p>
            <a:r>
              <a:rPr lang="en-US" dirty="0"/>
              <a:t>67,767,386 purchases</a:t>
            </a:r>
          </a:p>
          <a:p>
            <a:r>
              <a:rPr lang="en-US" dirty="0"/>
              <a:t>4,231,283 SKUs</a:t>
            </a:r>
          </a:p>
        </p:txBody>
      </p:sp>
    </p:spTree>
    <p:extLst>
      <p:ext uri="{BB962C8B-B14F-4D97-AF65-F5344CB8AC3E}">
        <p14:creationId xmlns:p14="http://schemas.microsoft.com/office/powerpoint/2010/main" val="2016792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E1875-30C2-49E8-9ECC-9C0B1028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B3002-9F11-47CF-948F-CC43AB51E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Scanner data </a:t>
            </a:r>
          </a:p>
          <a:p>
            <a:r>
              <a:rPr lang="en-US" dirty="0"/>
              <a:t>Media planning – radio, TV audience</a:t>
            </a:r>
          </a:p>
          <a:p>
            <a:r>
              <a:rPr lang="en-US" dirty="0"/>
              <a:t>Social Media Analysis – Facebook, Twitter, Instagram</a:t>
            </a:r>
          </a:p>
          <a:p>
            <a:r>
              <a:rPr lang="en-US" dirty="0"/>
              <a:t>Mobile data – Facebook, Foursquare, coupon services</a:t>
            </a:r>
          </a:p>
          <a:p>
            <a:r>
              <a:rPr lang="en-US" dirty="0"/>
              <a:t>Web data – web logs, Google</a:t>
            </a:r>
          </a:p>
        </p:txBody>
      </p:sp>
      <p:pic>
        <p:nvPicPr>
          <p:cNvPr id="1026" name="Picture 2" descr="Image result for nielsen">
            <a:extLst>
              <a:ext uri="{FF2B5EF4-FFF2-40B4-BE49-F238E27FC236}">
                <a16:creationId xmlns:a16="http://schemas.microsoft.com/office/drawing/2014/main" id="{718819C8-5B9B-4D3C-A1AC-67F2EE3FC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155" y="365126"/>
            <a:ext cx="2648831" cy="93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ri">
            <a:extLst>
              <a:ext uri="{FF2B5EF4-FFF2-40B4-BE49-F238E27FC236}">
                <a16:creationId xmlns:a16="http://schemas.microsoft.com/office/drawing/2014/main" id="{A0742ABA-5911-453C-8410-9849D3123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147" y="1603799"/>
            <a:ext cx="2300839" cy="98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PINS LLC">
            <a:extLst>
              <a:ext uri="{FF2B5EF4-FFF2-40B4-BE49-F238E27FC236}">
                <a16:creationId xmlns:a16="http://schemas.microsoft.com/office/drawing/2014/main" id="{570A2B1E-36D6-45D7-AC67-42A688D99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121" y="2851545"/>
            <a:ext cx="1958890" cy="129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A52DC3-D5AE-4102-9ED4-0EF7A037E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5095250"/>
            <a:ext cx="2262636" cy="850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D3E5FD-FDCE-4412-9F58-241729E7E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496" y="5095250"/>
            <a:ext cx="2261490" cy="850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57C170-078F-4206-B8E8-5CD63EA188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437" b="20333"/>
          <a:stretch/>
        </p:blipFill>
        <p:spPr>
          <a:xfrm>
            <a:off x="6119645" y="5056631"/>
            <a:ext cx="2222762" cy="927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48EB9-CAA1-46B6-BBB9-212CBFA0DA8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7867" b="24866"/>
          <a:stretch/>
        </p:blipFill>
        <p:spPr>
          <a:xfrm>
            <a:off x="8721067" y="5120237"/>
            <a:ext cx="2541240" cy="8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32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E6F81-254A-45CD-B073-6568A103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 data –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5EBF-C052-49D7-88CF-95D67E3CE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8" y="1345661"/>
            <a:ext cx="6973822" cy="4831302"/>
          </a:xfrm>
        </p:spPr>
        <p:txBody>
          <a:bodyPr/>
          <a:lstStyle/>
          <a:p>
            <a:r>
              <a:rPr lang="en-US" dirty="0"/>
              <a:t>Misses out on convenience stores and even some big retailers (Aldi, Whole Foods)</a:t>
            </a:r>
          </a:p>
          <a:p>
            <a:r>
              <a:rPr lang="en-US" dirty="0"/>
              <a:t>Cannot make causal statements</a:t>
            </a:r>
          </a:p>
          <a:p>
            <a:r>
              <a:rPr lang="en-US" dirty="0"/>
              <a:t>Don’t know behaviors and psychographics</a:t>
            </a:r>
          </a:p>
          <a:p>
            <a:r>
              <a:rPr lang="en-US" dirty="0"/>
              <a:t>Don’t know the exact set of choices faced by the consumer at the time of decision.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712571-C792-4A25-84BF-10EF5256A751}"/>
              </a:ext>
            </a:extLst>
          </p:cNvPr>
          <p:cNvSpPr txBox="1">
            <a:spLocks/>
          </p:cNvSpPr>
          <p:nvPr/>
        </p:nvSpPr>
        <p:spPr>
          <a:xfrm>
            <a:off x="633984" y="1345661"/>
            <a:ext cx="5257800" cy="4831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Completeness</a:t>
            </a:r>
          </a:p>
          <a:p>
            <a:r>
              <a:rPr lang="en-US" dirty="0"/>
              <a:t>Timeliness</a:t>
            </a:r>
          </a:p>
          <a:p>
            <a:r>
              <a:rPr lang="en-US" dirty="0"/>
              <a:t>Accuracy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67CD2F-AFF0-4C76-A5E5-2FEE330A07AC}"/>
              </a:ext>
            </a:extLst>
          </p:cNvPr>
          <p:cNvCxnSpPr/>
          <p:nvPr/>
        </p:nvCxnSpPr>
        <p:spPr>
          <a:xfrm>
            <a:off x="4200144" y="1345661"/>
            <a:ext cx="0" cy="46528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367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E6F81-254A-45CD-B073-6568A103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 data – Assignments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5EBF-C052-49D7-88CF-95D67E3CE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average size supermarket</a:t>
            </a:r>
          </a:p>
          <a:p>
            <a:r>
              <a:rPr lang="en-US" dirty="0"/>
              <a:t>About 1,000,000 transactions per month</a:t>
            </a:r>
          </a:p>
          <a:p>
            <a:r>
              <a:rPr lang="en-US" dirty="0"/>
              <a:t>36 months of data</a:t>
            </a:r>
          </a:p>
          <a:p>
            <a:r>
              <a:rPr lang="en-US" dirty="0"/>
              <a:t>Unique feature of the data – customer ID</a:t>
            </a:r>
          </a:p>
        </p:txBody>
      </p:sp>
    </p:spTree>
    <p:extLst>
      <p:ext uri="{BB962C8B-B14F-4D97-AF65-F5344CB8AC3E}">
        <p14:creationId xmlns:p14="http://schemas.microsoft.com/office/powerpoint/2010/main" val="1258003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6F7BD-5DFE-4407-B3CD-A0D046B4B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F6C35-FF04-4775-A478-3A68604BC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0919" y="1350908"/>
            <a:ext cx="3502306" cy="4831302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b="1" dirty="0"/>
              <a:t>Descriptive Research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/>
              <a:t>Surveys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/>
              <a:t>Self-reporting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/>
              <a:t>Panel data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/>
              <a:t>Scanner data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/>
              <a:t>Mobile, Web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CC3A90-9C6B-4C28-AAF3-D694D5928542}"/>
              </a:ext>
            </a:extLst>
          </p:cNvPr>
          <p:cNvSpPr txBox="1">
            <a:spLocks/>
          </p:cNvSpPr>
          <p:nvPr/>
        </p:nvSpPr>
        <p:spPr>
          <a:xfrm>
            <a:off x="838200" y="1350908"/>
            <a:ext cx="3502306" cy="483130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1" dirty="0"/>
              <a:t>Exploratory Research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Focus groups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Online communities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1B8EDB-E3D4-4AE4-B4BA-3DBBE18552D4}"/>
              </a:ext>
            </a:extLst>
          </p:cNvPr>
          <p:cNvSpPr txBox="1">
            <a:spLocks/>
          </p:cNvSpPr>
          <p:nvPr/>
        </p:nvSpPr>
        <p:spPr>
          <a:xfrm>
            <a:off x="8099385" y="1350908"/>
            <a:ext cx="3502306" cy="483130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1" dirty="0"/>
              <a:t>Causal Research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Experiments</a:t>
            </a:r>
            <a:br>
              <a:rPr lang="en-US" dirty="0"/>
            </a:b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2C5437-A12A-480B-8A25-731C7D3ABB06}"/>
              </a:ext>
            </a:extLst>
          </p:cNvPr>
          <p:cNvCxnSpPr>
            <a:cxnSpLocks/>
          </p:cNvCxnSpPr>
          <p:nvPr/>
        </p:nvCxnSpPr>
        <p:spPr>
          <a:xfrm>
            <a:off x="0" y="2129745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AACE800-A6AF-4CAA-BE8C-FE642B24DEC1}"/>
              </a:ext>
            </a:extLst>
          </p:cNvPr>
          <p:cNvSpPr/>
          <p:nvPr/>
        </p:nvSpPr>
        <p:spPr>
          <a:xfrm>
            <a:off x="0" y="1177290"/>
            <a:ext cx="7851496" cy="483130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066679-F47B-415F-86E4-CE86B4CF3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178" y="2734108"/>
            <a:ext cx="2452513" cy="267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61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FC86-5F6A-4EF6-8BC2-BAB0AE8D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and Field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4F599-C42F-492B-A777-B550CAE95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661"/>
            <a:ext cx="6367272" cy="4831302"/>
          </a:xfrm>
        </p:spPr>
        <p:txBody>
          <a:bodyPr/>
          <a:lstStyle/>
          <a:p>
            <a:r>
              <a:rPr lang="en-US" dirty="0"/>
              <a:t>Scientific testing where specific variables and hypothesis can be tested</a:t>
            </a:r>
          </a:p>
          <a:p>
            <a:r>
              <a:rPr lang="en-US" dirty="0"/>
              <a:t>Controlled environment, where a set of variables are kept constant</a:t>
            </a:r>
          </a:p>
          <a:p>
            <a:r>
              <a:rPr lang="en-US" dirty="0"/>
              <a:t>Invariable behavior between cause and effect to establish a cause-effect relationship</a:t>
            </a:r>
          </a:p>
        </p:txBody>
      </p:sp>
      <p:pic>
        <p:nvPicPr>
          <p:cNvPr id="4098" name="Picture 2" descr="Image result for experiment">
            <a:extLst>
              <a:ext uri="{FF2B5EF4-FFF2-40B4-BE49-F238E27FC236}">
                <a16:creationId xmlns:a16="http://schemas.microsoft.com/office/drawing/2014/main" id="{8DAA9713-6769-418D-9A9D-756EBC48D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2" r="20209"/>
          <a:stretch/>
        </p:blipFill>
        <p:spPr bwMode="auto">
          <a:xfrm>
            <a:off x="7598664" y="1177290"/>
            <a:ext cx="4334256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249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844F-8751-49AA-8D36-B4A4D817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Causation</a:t>
            </a:r>
          </a:p>
        </p:txBody>
      </p:sp>
      <p:pic>
        <p:nvPicPr>
          <p:cNvPr id="2050" name="Picture 2" descr="https://i2.wp.com/www.skepticalraptor.com/blog/wp-content/uploads/2014/05/cell-phones-cancer.png">
            <a:extLst>
              <a:ext uri="{FF2B5EF4-FFF2-40B4-BE49-F238E27FC236}">
                <a16:creationId xmlns:a16="http://schemas.microsoft.com/office/drawing/2014/main" id="{D5BBCE34-4413-40AB-8B6E-1C5FC40DD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05" y="2652038"/>
            <a:ext cx="10515600" cy="342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724443-3726-49C4-A0BA-71351FA6057F}"/>
              </a:ext>
            </a:extLst>
          </p:cNvPr>
          <p:cNvSpPr txBox="1"/>
          <p:nvPr/>
        </p:nvSpPr>
        <p:spPr>
          <a:xfrm rot="16200000">
            <a:off x="10704362" y="5056617"/>
            <a:ext cx="172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© </a:t>
            </a:r>
            <a:r>
              <a:rPr lang="en-US" i="1" dirty="0" err="1"/>
              <a:t>xkcd</a:t>
            </a:r>
            <a:r>
              <a:rPr lang="en-US" i="1" dirty="0"/>
              <a:t>, 2014.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5841D5-91C3-4BB9-B991-7E6874623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661"/>
            <a:ext cx="10515600" cy="4831302"/>
          </a:xfrm>
        </p:spPr>
        <p:txBody>
          <a:bodyPr/>
          <a:lstStyle/>
          <a:p>
            <a:r>
              <a:rPr lang="en-US" dirty="0"/>
              <a:t>Correlation - relationship between two variables.</a:t>
            </a:r>
          </a:p>
          <a:p>
            <a:r>
              <a:rPr lang="en-US" dirty="0"/>
              <a:t>Causation - one variable producing an effect in another variable.</a:t>
            </a:r>
          </a:p>
        </p:txBody>
      </p:sp>
    </p:spTree>
    <p:extLst>
      <p:ext uri="{BB962C8B-B14F-4D97-AF65-F5344CB8AC3E}">
        <p14:creationId xmlns:p14="http://schemas.microsoft.com/office/powerpoint/2010/main" val="526508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4AB9-3B4B-4313-BF4D-34E948FF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Inference: Three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F8EC8-A86E-4E4D-9A7F-EF5AA85CE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661"/>
            <a:ext cx="4208362" cy="4831302"/>
          </a:xfrm>
        </p:spPr>
        <p:txBody>
          <a:bodyPr/>
          <a:lstStyle/>
          <a:p>
            <a:r>
              <a:rPr lang="en-US" dirty="0"/>
              <a:t>Correlation: </a:t>
            </a:r>
            <a:br>
              <a:rPr lang="en-US" dirty="0"/>
            </a:br>
            <a:r>
              <a:rPr lang="en-US" dirty="0"/>
              <a:t>Evidence of association between X and Y</a:t>
            </a:r>
          </a:p>
          <a:p>
            <a:r>
              <a:rPr lang="en-US" dirty="0"/>
              <a:t>Temporal antecedence: </a:t>
            </a:r>
            <a:br>
              <a:rPr lang="en-US" dirty="0"/>
            </a:br>
            <a:r>
              <a:rPr lang="en-US" dirty="0"/>
              <a:t>X must occur before Y</a:t>
            </a:r>
          </a:p>
          <a:p>
            <a:r>
              <a:rPr lang="en-US" dirty="0"/>
              <a:t>No third factor driving both: Control of other possible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AE96F-0299-43F0-9ABE-A72A89C46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423" y="1460766"/>
            <a:ext cx="6273255" cy="407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02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795C8E-7F12-4899-AB9E-9F83803AB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439"/>
          <a:stretch/>
        </p:blipFill>
        <p:spPr>
          <a:xfrm>
            <a:off x="9527931" y="365125"/>
            <a:ext cx="2936631" cy="449858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3F08BE-2B53-4C43-8EB1-EF852A9B8BA2}"/>
              </a:ext>
            </a:extLst>
          </p:cNvPr>
          <p:cNvSpPr txBox="1"/>
          <p:nvPr/>
        </p:nvSpPr>
        <p:spPr>
          <a:xfrm>
            <a:off x="729761" y="354787"/>
            <a:ext cx="779877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b="1" dirty="0"/>
              <a:t>Teen Pot Use Raises Later Suicide Risk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WEDNESDAY, Feb. 13, 2019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HealthDay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News) -- Pot may be particularly dangerous for the teenaged brain, a new review suggests.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only were 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those who smoked marijuana more likely to suffer depression and suicidal thoughts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they were 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also more than three times as likely to attempt suicide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the ages of 18 and 32.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What isn't clear from the review is why.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Does marijuana (cannabis) somehow affect the developing teen brain? Or might teens who were later diagnosed with depression or who later attempted suicide have been using the drug to self-medicate?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Regardless, teens and preteens 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"should avoid using cannabis, as use is associated with a significant increased risk of developing depression or suicidality in young adulthood,"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Canadian researchers wrote.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https://www.webmd.com/parenting/news/20190213/teen-pot-use-linked-to-later-suicide-risk</a:t>
            </a:r>
          </a:p>
        </p:txBody>
      </p:sp>
    </p:spTree>
    <p:extLst>
      <p:ext uri="{BB962C8B-B14F-4D97-AF65-F5344CB8AC3E}">
        <p14:creationId xmlns:p14="http://schemas.microsoft.com/office/powerpoint/2010/main" val="319347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33EEA-486E-435A-BA5E-4E78D986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5CB06-AF7A-4A57-9DA7-191224AB0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Descriptive Analytics – What has happened? </a:t>
            </a:r>
          </a:p>
          <a:p>
            <a:r>
              <a:rPr lang="en-US" dirty="0"/>
              <a:t>Predictive Analytics – What might happen?</a:t>
            </a:r>
          </a:p>
          <a:p>
            <a:r>
              <a:rPr lang="en-US" dirty="0"/>
              <a:t>Prescriptive Analytics – What should we do?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5678B-A230-49EE-8C42-25DB866D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834" y="3110262"/>
            <a:ext cx="66675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50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C8DB1-A173-487E-81C8-CB3805BE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E51E7-393B-4F17-B832-1FDDD71DA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7290"/>
            <a:ext cx="10728960" cy="4999673"/>
          </a:xfrm>
        </p:spPr>
        <p:txBody>
          <a:bodyPr/>
          <a:lstStyle/>
          <a:p>
            <a:r>
              <a:rPr lang="en-US" dirty="0"/>
              <a:t>Types of analytics: descriptive, predictive, prescriptive</a:t>
            </a:r>
          </a:p>
          <a:p>
            <a:r>
              <a:rPr lang="en-US" dirty="0"/>
              <a:t>Types of descriptive analytics: </a:t>
            </a:r>
          </a:p>
          <a:p>
            <a:pPr marL="457200" lvl="1" indent="0">
              <a:buNone/>
            </a:pPr>
            <a:r>
              <a:rPr lang="en-US" dirty="0"/>
              <a:t>descriptive research, exploratory research, causal research</a:t>
            </a:r>
          </a:p>
          <a:p>
            <a:r>
              <a:rPr lang="en-US" dirty="0"/>
              <a:t>Data collection for each type of research. Active/passive data collection</a:t>
            </a:r>
          </a:p>
          <a:p>
            <a:pPr lvl="1"/>
            <a:r>
              <a:rPr lang="en-US" dirty="0"/>
              <a:t>Focus groups, online communities</a:t>
            </a:r>
          </a:p>
          <a:p>
            <a:pPr lvl="1"/>
            <a:r>
              <a:rPr lang="en-US" dirty="0"/>
              <a:t>Survey, self-reporting, panel data, scanner data, online and mobile data</a:t>
            </a:r>
          </a:p>
          <a:p>
            <a:pPr lvl="1"/>
            <a:r>
              <a:rPr lang="en-US" dirty="0"/>
              <a:t>Experiments</a:t>
            </a:r>
          </a:p>
          <a:p>
            <a:r>
              <a:rPr lang="en-US" dirty="0"/>
              <a:t>Correlation vs Causality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CAA71-6DD8-4E93-9A4E-E6BAF5D2C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885" y="3999345"/>
            <a:ext cx="6950424" cy="216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85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0294A-EAC3-43F4-9A9C-3CBCB1B479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7319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33EEA-486E-435A-BA5E-4E78D986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5CB06-AF7A-4A57-9DA7-191224AB0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Descriptive Research – </a:t>
            </a:r>
            <a:r>
              <a:rPr lang="en-US" dirty="0">
                <a:solidFill>
                  <a:srgbClr val="FF0000"/>
                </a:solidFill>
              </a:rPr>
              <a:t>Aware of Problem</a:t>
            </a:r>
            <a:br>
              <a:rPr lang="en-US" dirty="0"/>
            </a:br>
            <a:r>
              <a:rPr lang="en-US" dirty="0"/>
              <a:t>	</a:t>
            </a:r>
            <a:r>
              <a:rPr lang="en-US" i="1" dirty="0"/>
              <a:t>What are our sales? Who are our customers?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Exploratory Research – </a:t>
            </a:r>
            <a:r>
              <a:rPr lang="en-US" dirty="0">
                <a:solidFill>
                  <a:srgbClr val="FF0000"/>
                </a:solidFill>
              </a:rPr>
              <a:t>Ambiguous Problem</a:t>
            </a:r>
            <a:br>
              <a:rPr lang="en-US" dirty="0"/>
            </a:br>
            <a:r>
              <a:rPr lang="en-US" dirty="0"/>
              <a:t>	</a:t>
            </a:r>
            <a:r>
              <a:rPr lang="en-US" i="1" dirty="0"/>
              <a:t>Our sales are down – Why?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Causal Research – </a:t>
            </a:r>
            <a:r>
              <a:rPr lang="en-US" dirty="0">
                <a:solidFill>
                  <a:srgbClr val="FF0000"/>
                </a:solidFill>
              </a:rPr>
              <a:t>Problem Clearly Defined</a:t>
            </a:r>
            <a:br>
              <a:rPr lang="en-US" dirty="0"/>
            </a:br>
            <a:r>
              <a:rPr lang="en-US" dirty="0"/>
              <a:t>	</a:t>
            </a:r>
            <a:r>
              <a:rPr lang="en-US" i="1" dirty="0"/>
              <a:t>Do we get higher sales if we change packaging?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322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A3C6B1A5-E71A-4454-B497-99DA249473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192" y="620738"/>
            <a:ext cx="695858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9BD01B-2F78-4D7F-B6A2-33B89C2C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Garbage In, Garbage 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A27C38-2120-4E73-9D9D-EC83034F29AA}"/>
              </a:ext>
            </a:extLst>
          </p:cNvPr>
          <p:cNvSpPr txBox="1"/>
          <p:nvPr/>
        </p:nvSpPr>
        <p:spPr>
          <a:xfrm>
            <a:off x="2716192" y="5392340"/>
            <a:ext cx="6759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Your analysis is as good as your data.</a:t>
            </a:r>
          </a:p>
        </p:txBody>
      </p:sp>
    </p:spTree>
    <p:extLst>
      <p:ext uri="{BB962C8B-B14F-4D97-AF65-F5344CB8AC3E}">
        <p14:creationId xmlns:p14="http://schemas.microsoft.com/office/powerpoint/2010/main" val="863606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6F7BD-5DFE-4407-B3CD-A0D046B4B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F6C35-FF04-4775-A478-3A68604BC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0919" y="1350908"/>
            <a:ext cx="3502306" cy="4831302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b="1" dirty="0"/>
              <a:t>Descriptive Research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/>
              <a:t>Surveys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/>
              <a:t>Self-reporting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/>
              <a:t>Panel data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/>
              <a:t>Scanner data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/>
              <a:t>Mobile, Web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CC3A90-9C6B-4C28-AAF3-D694D5928542}"/>
              </a:ext>
            </a:extLst>
          </p:cNvPr>
          <p:cNvSpPr txBox="1">
            <a:spLocks/>
          </p:cNvSpPr>
          <p:nvPr/>
        </p:nvSpPr>
        <p:spPr>
          <a:xfrm>
            <a:off x="838200" y="1350908"/>
            <a:ext cx="3502306" cy="483130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1" dirty="0"/>
              <a:t>Exploratory Research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Focus groups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Online communities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1B8EDB-E3D4-4AE4-B4BA-3DBBE18552D4}"/>
              </a:ext>
            </a:extLst>
          </p:cNvPr>
          <p:cNvSpPr txBox="1">
            <a:spLocks/>
          </p:cNvSpPr>
          <p:nvPr/>
        </p:nvSpPr>
        <p:spPr>
          <a:xfrm>
            <a:off x="8099385" y="1350908"/>
            <a:ext cx="3502306" cy="483130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1" dirty="0"/>
              <a:t>Causal Research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Experiments</a:t>
            </a:r>
            <a:br>
              <a:rPr lang="en-US" dirty="0"/>
            </a:b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2C5437-A12A-480B-8A25-731C7D3ABB06}"/>
              </a:ext>
            </a:extLst>
          </p:cNvPr>
          <p:cNvCxnSpPr>
            <a:cxnSpLocks/>
          </p:cNvCxnSpPr>
          <p:nvPr/>
        </p:nvCxnSpPr>
        <p:spPr>
          <a:xfrm>
            <a:off x="0" y="2129745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966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6F7BD-5DFE-4407-B3CD-A0D046B4B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F6C35-FF04-4775-A478-3A68604BC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0919" y="1350908"/>
            <a:ext cx="3502306" cy="4831302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b="1" dirty="0"/>
              <a:t>Descriptive Research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/>
              <a:t>Surveys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/>
              <a:t>Self-reporting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/>
              <a:t>Panel data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/>
              <a:t>Scanner data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/>
              <a:t>Mobile, Web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CC3A90-9C6B-4C28-AAF3-D694D5928542}"/>
              </a:ext>
            </a:extLst>
          </p:cNvPr>
          <p:cNvSpPr txBox="1">
            <a:spLocks/>
          </p:cNvSpPr>
          <p:nvPr/>
        </p:nvSpPr>
        <p:spPr>
          <a:xfrm>
            <a:off x="838200" y="1350908"/>
            <a:ext cx="3502306" cy="483130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1" dirty="0"/>
              <a:t>Exploratory Research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Focus groups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Online communities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1B8EDB-E3D4-4AE4-B4BA-3DBBE18552D4}"/>
              </a:ext>
            </a:extLst>
          </p:cNvPr>
          <p:cNvSpPr txBox="1">
            <a:spLocks/>
          </p:cNvSpPr>
          <p:nvPr/>
        </p:nvSpPr>
        <p:spPr>
          <a:xfrm>
            <a:off x="8099385" y="1350908"/>
            <a:ext cx="3502306" cy="483130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1" dirty="0"/>
              <a:t>Causal Research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Experiments</a:t>
            </a:r>
            <a:br>
              <a:rPr lang="en-US" dirty="0"/>
            </a:b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2C5437-A12A-480B-8A25-731C7D3ABB06}"/>
              </a:ext>
            </a:extLst>
          </p:cNvPr>
          <p:cNvCxnSpPr>
            <a:cxnSpLocks/>
          </p:cNvCxnSpPr>
          <p:nvPr/>
        </p:nvCxnSpPr>
        <p:spPr>
          <a:xfrm>
            <a:off x="0" y="2129745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2187431-F22D-4B77-9DE2-74004E6656C8}"/>
              </a:ext>
            </a:extLst>
          </p:cNvPr>
          <p:cNvSpPr/>
          <p:nvPr/>
        </p:nvSpPr>
        <p:spPr>
          <a:xfrm>
            <a:off x="4340507" y="1013349"/>
            <a:ext cx="7851494" cy="483130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D7D9A-76CB-414C-A74F-33D0F3EF3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44" y="3610287"/>
            <a:ext cx="1600441" cy="195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1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1850A-C1B8-4A5A-870A-A8EF5D24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9485B-A576-4A9E-ABEE-1FD523B37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Qualitative research data gathering technique </a:t>
            </a:r>
          </a:p>
          <a:p>
            <a:r>
              <a:rPr lang="en-US" dirty="0"/>
              <a:t>Moderated unstructured discussion</a:t>
            </a:r>
            <a:br>
              <a:rPr lang="en-US" dirty="0"/>
            </a:br>
            <a:r>
              <a:rPr lang="en-US" dirty="0"/>
              <a:t>between diverse group of people</a:t>
            </a:r>
          </a:p>
          <a:p>
            <a:r>
              <a:rPr lang="en-US" dirty="0"/>
              <a:t>Members discuss some topics </a:t>
            </a:r>
            <a:br>
              <a:rPr lang="en-US" dirty="0"/>
            </a:br>
            <a:r>
              <a:rPr lang="en-US" dirty="0"/>
              <a:t>and allowed to influence each other</a:t>
            </a:r>
          </a:p>
          <a:p>
            <a:endParaRPr lang="en-US" dirty="0"/>
          </a:p>
          <a:p>
            <a:r>
              <a:rPr lang="en-US" dirty="0"/>
              <a:t>“Aha!” moment</a:t>
            </a:r>
          </a:p>
          <a:p>
            <a:r>
              <a:rPr lang="en-US" dirty="0"/>
              <a:t>Slow and expensive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375EA-AAB8-445F-8FC3-65107823D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528" y="1825329"/>
            <a:ext cx="5686063" cy="422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68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1242</Words>
  <Application>Microsoft Office PowerPoint</Application>
  <PresentationFormat>Widescreen</PresentationFormat>
  <Paragraphs>202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 Unicode MS</vt:lpstr>
      <vt:lpstr>Arial</vt:lpstr>
      <vt:lpstr>Arial Nova Cond</vt:lpstr>
      <vt:lpstr>Arial Rounded MT Bold</vt:lpstr>
      <vt:lpstr>Calibri</vt:lpstr>
      <vt:lpstr>Calibri Light</vt:lpstr>
      <vt:lpstr>Cambria Math</vt:lpstr>
      <vt:lpstr>Times New Roman</vt:lpstr>
      <vt:lpstr>Office Theme</vt:lpstr>
      <vt:lpstr>Descriptive Analytics</vt:lpstr>
      <vt:lpstr>PowerPoint Presentation</vt:lpstr>
      <vt:lpstr>Customer Analytics - Introduction</vt:lpstr>
      <vt:lpstr>Types of Analytics</vt:lpstr>
      <vt:lpstr>Descriptive Analytics</vt:lpstr>
      <vt:lpstr>Garbage In, Garbage Out</vt:lpstr>
      <vt:lpstr>Data collection</vt:lpstr>
      <vt:lpstr>Data collection</vt:lpstr>
      <vt:lpstr>Focus groups</vt:lpstr>
      <vt:lpstr>Online communities</vt:lpstr>
      <vt:lpstr>Data collection</vt:lpstr>
      <vt:lpstr>Surveys</vt:lpstr>
      <vt:lpstr>PowerPoint Presentation</vt:lpstr>
      <vt:lpstr>Surveys</vt:lpstr>
      <vt:lpstr>Surveys</vt:lpstr>
      <vt:lpstr>Surveys</vt:lpstr>
      <vt:lpstr>Surveys</vt:lpstr>
      <vt:lpstr>PowerPoint Presentation</vt:lpstr>
      <vt:lpstr>Surveys</vt:lpstr>
      <vt:lpstr>PowerPoint Presentation</vt:lpstr>
      <vt:lpstr>Surveys</vt:lpstr>
      <vt:lpstr>Surveys – Net Promoter Score (NPS)</vt:lpstr>
      <vt:lpstr>Net Promoter Score (NPS)</vt:lpstr>
      <vt:lpstr>Net Promoter Score (NPS)</vt:lpstr>
      <vt:lpstr>Net Promoter Score (NPS)</vt:lpstr>
      <vt:lpstr>Survey Design</vt:lpstr>
      <vt:lpstr>Survey Design</vt:lpstr>
      <vt:lpstr>Sampling Techniques</vt:lpstr>
      <vt:lpstr>Sample Size</vt:lpstr>
      <vt:lpstr>Self-reporting, panel data</vt:lpstr>
      <vt:lpstr>Self-reporting, panel data</vt:lpstr>
      <vt:lpstr>Passive data collection</vt:lpstr>
      <vt:lpstr>Scanner data – Pros and Cons</vt:lpstr>
      <vt:lpstr>Scanner data – Assignments </vt:lpstr>
      <vt:lpstr>Data collection</vt:lpstr>
      <vt:lpstr>Experiments and Field Tests</vt:lpstr>
      <vt:lpstr>Correlation and Causation</vt:lpstr>
      <vt:lpstr>Causal Inference: Three Requirements</vt:lpstr>
      <vt:lpstr>PowerPoint Presentation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Intelligence</dc:title>
  <dc:creator>Timofei Bogomolov</dc:creator>
  <cp:lastModifiedBy>Timofei Bogomolov</cp:lastModifiedBy>
  <cp:revision>132</cp:revision>
  <dcterms:created xsi:type="dcterms:W3CDTF">2018-09-02T01:44:51Z</dcterms:created>
  <dcterms:modified xsi:type="dcterms:W3CDTF">2022-02-14T04:00:55Z</dcterms:modified>
</cp:coreProperties>
</file>